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714" autoAdjust="0"/>
  </p:normalViewPr>
  <p:slideViewPr>
    <p:cSldViewPr>
      <p:cViewPr varScale="1">
        <p:scale>
          <a:sx n="74" d="100"/>
          <a:sy n="74" d="100"/>
        </p:scale>
        <p:origin x="-7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ood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oo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oo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oo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oji%20dokumenti\&#352;ola\Interesne%20dejavnosti\E-twinning\5.%20Anketa\Favourite%20foo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ood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oji%20dokumenti\&#352;ola\Interesne%20dejavnosti\E-twinning\5.%20Anketa\Favourite%20food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ood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ood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oo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sl-SI"/>
              <a:t>FAVOURITE</a:t>
            </a:r>
            <a:r>
              <a:rPr lang="sl-SI" baseline="0"/>
              <a:t> FOOD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24"/>
  <c:chart>
    <c:title>
      <c:tx>
        <c:rich>
          <a:bodyPr/>
          <a:lstStyle/>
          <a:p>
            <a:pPr>
              <a:defRPr/>
            </a:pPr>
            <a:r>
              <a:rPr lang="it-IT"/>
              <a:t>My favourite food</a:t>
            </a:r>
          </a:p>
        </c:rich>
      </c:tx>
      <c:layout>
        <c:manualLayout>
          <c:xMode val="edge"/>
          <c:yMode val="edge"/>
          <c:x val="0.41242567208771741"/>
          <c:y val="2.0029865095610139E-2"/>
        </c:manualLayout>
      </c:layout>
    </c:title>
    <c:view3D>
      <c:perspective val="0"/>
    </c:view3D>
    <c:plotArea>
      <c:layout>
        <c:manualLayout>
          <c:layoutTarget val="inner"/>
          <c:xMode val="edge"/>
          <c:yMode val="edge"/>
          <c:x val="5.8051930199845982E-2"/>
          <c:y val="0.1184538319271715"/>
          <c:w val="0.9159088255730532"/>
          <c:h val="0.5136561623871857"/>
        </c:manualLayout>
      </c:layout>
      <c:bar3DChart>
        <c:barDir val="col"/>
        <c:grouping val="clustered"/>
        <c:ser>
          <c:idx val="0"/>
          <c:order val="0"/>
          <c:cat>
            <c:strRef>
              <c:f>Foglio1!$A$3:$A$19</c:f>
              <c:strCache>
                <c:ptCount val="17"/>
                <c:pt idx="0">
                  <c:v>pizza</c:v>
                </c:pt>
                <c:pt idx="1">
                  <c:v>spaghetti</c:v>
                </c:pt>
                <c:pt idx="2">
                  <c:v>fruit</c:v>
                </c:pt>
                <c:pt idx="3">
                  <c:v>salad</c:v>
                </c:pt>
                <c:pt idx="4">
                  <c:v>cake</c:v>
                </c:pt>
                <c:pt idx="5">
                  <c:v>ice cream</c:v>
                </c:pt>
                <c:pt idx="6">
                  <c:v>orange</c:v>
                </c:pt>
                <c:pt idx="7">
                  <c:v>fast foods</c:v>
                </c:pt>
                <c:pt idx="8">
                  <c:v>hamburgers</c:v>
                </c:pt>
                <c:pt idx="9">
                  <c:v>fries</c:v>
                </c:pt>
                <c:pt idx="10">
                  <c:v>potatoes pancakes</c:v>
                </c:pt>
                <c:pt idx="11">
                  <c:v>grilled food</c:v>
                </c:pt>
                <c:pt idx="12">
                  <c:v>strawberry and sugar</c:v>
                </c:pt>
                <c:pt idx="13">
                  <c:v>bigos</c:v>
                </c:pt>
                <c:pt idx="14">
                  <c:v>dumpling with cabbage and mushrooms</c:v>
                </c:pt>
                <c:pt idx="15">
                  <c:v>pancakes</c:v>
                </c:pt>
                <c:pt idx="16">
                  <c:v>cucumber soup</c:v>
                </c:pt>
              </c:strCache>
            </c:strRef>
          </c:cat>
          <c:val>
            <c:numRef>
              <c:f>Foglio1!$B$3:$B$19</c:f>
              <c:numCache>
                <c:formatCode>General</c:formatCode>
                <c:ptCount val="17"/>
                <c:pt idx="0">
                  <c:v>10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shape val="cylinder"/>
        </c:ser>
        <c:shape val="box"/>
        <c:axId val="70791936"/>
        <c:axId val="70786048"/>
        <c:axId val="0"/>
      </c:bar3DChart>
      <c:valAx>
        <c:axId val="7078604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70791936"/>
        <c:crosses val="autoZero"/>
        <c:crossBetween val="between"/>
        <c:majorUnit val="2"/>
      </c:valAx>
      <c:catAx>
        <c:axId val="70791936"/>
        <c:scaling>
          <c:orientation val="minMax"/>
        </c:scaling>
        <c:axPos val="b"/>
        <c:numFmt formatCode="General" sourceLinked="1"/>
        <c:majorTickMark val="none"/>
        <c:tickLblPos val="nextTo"/>
        <c:crossAx val="70786048"/>
        <c:crosses val="autoZero"/>
        <c:auto val="1"/>
        <c:lblAlgn val="ctr"/>
        <c:lblOffset val="100"/>
      </c:cat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300" b="0"/>
            </a:pPr>
            <a:r>
              <a:rPr lang="it-IT" sz="3200" b="1" dirty="0">
                <a:solidFill>
                  <a:schemeClr val="bg2">
                    <a:lumMod val="50000"/>
                  </a:schemeClr>
                </a:solidFill>
              </a:rPr>
              <a:t>Breakfast</a:t>
            </a:r>
          </a:p>
        </c:rich>
      </c:tx>
      <c:layout>
        <c:manualLayout>
          <c:xMode val="edge"/>
          <c:yMode val="edge"/>
          <c:x val="1.8051337462012561E-2"/>
          <c:y val="0"/>
        </c:manualLayout>
      </c:layout>
    </c:title>
    <c:view3D>
      <c:rotX val="75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9531433577193494"/>
          <c:y val="0.12022174912292211"/>
          <c:w val="0.63434409451063956"/>
          <c:h val="0.86362509252653352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4586"/>
              </a:solidFill>
              <a:ln>
                <a:solidFill>
                  <a:srgbClr val="000000"/>
                </a:solidFill>
              </a:ln>
            </c:spPr>
          </c:dPt>
          <c:dPt>
            <c:idx val="1"/>
            <c:spPr>
              <a:solidFill>
                <a:srgbClr val="FF420E"/>
              </a:solidFill>
              <a:ln>
                <a:solidFill>
                  <a:srgbClr val="000000"/>
                </a:solidFill>
              </a:ln>
            </c:spPr>
          </c:dPt>
          <c:dPt>
            <c:idx val="2"/>
            <c:spPr>
              <a:solidFill>
                <a:srgbClr val="FFD320"/>
              </a:solidFill>
              <a:ln>
                <a:solidFill>
                  <a:srgbClr val="000000"/>
                </a:solidFill>
              </a:ln>
            </c:spPr>
          </c:dPt>
          <c:dPt>
            <c:idx val="3"/>
            <c:spPr>
              <a:solidFill>
                <a:srgbClr val="579D1C"/>
              </a:solidFill>
              <a:ln>
                <a:solidFill>
                  <a:srgbClr val="000000"/>
                </a:solidFill>
              </a:ln>
            </c:spPr>
          </c:dPt>
          <c:dPt>
            <c:idx val="4"/>
            <c:spPr>
              <a:solidFill>
                <a:srgbClr val="7E0021"/>
              </a:solidFill>
              <a:ln>
                <a:solidFill>
                  <a:srgbClr val="000000"/>
                </a:solidFill>
              </a:ln>
            </c:spPr>
          </c:dPt>
          <c:dPt>
            <c:idx val="5"/>
            <c:spPr>
              <a:solidFill>
                <a:srgbClr val="83CAFF"/>
              </a:solidFill>
              <a:ln>
                <a:solidFill>
                  <a:srgbClr val="000000"/>
                </a:solidFill>
              </a:ln>
            </c:spPr>
          </c:dPt>
          <c:dPt>
            <c:idx val="6"/>
            <c:spPr>
              <a:solidFill>
                <a:srgbClr val="314004"/>
              </a:solidFill>
              <a:ln>
                <a:solidFill>
                  <a:srgbClr val="000000"/>
                </a:solidFill>
              </a:ln>
            </c:spPr>
          </c:dPt>
          <c:dLbls>
            <c:showCatName val="1"/>
            <c:showPercent val="1"/>
            <c:showLeaderLines val="1"/>
          </c:dLbls>
          <c:cat>
            <c:strRef>
              <c:f>Foglio1!$A$24:$A$30</c:f>
              <c:strCache>
                <c:ptCount val="7"/>
                <c:pt idx="0">
                  <c:v>corn flackes with milk</c:v>
                </c:pt>
                <c:pt idx="1">
                  <c:v>sandwich</c:v>
                </c:pt>
                <c:pt idx="2">
                  <c:v>toast</c:v>
                </c:pt>
                <c:pt idx="3">
                  <c:v>milk</c:v>
                </c:pt>
                <c:pt idx="4">
                  <c:v>tea</c:v>
                </c:pt>
                <c:pt idx="5">
                  <c:v>strawberry</c:v>
                </c:pt>
                <c:pt idx="6">
                  <c:v>cheese</c:v>
                </c:pt>
              </c:strCache>
            </c:strRef>
          </c:cat>
          <c:val>
            <c:numRef>
              <c:f>Foglio1!$B$24:$B$30</c:f>
              <c:numCache>
                <c:formatCode>General</c:formatCode>
                <c:ptCount val="7"/>
                <c:pt idx="0">
                  <c:v>13</c:v>
                </c:pt>
                <c:pt idx="1">
                  <c:v>12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26"/>
  <c:chart>
    <c:title>
      <c:tx>
        <c:rich>
          <a:bodyPr/>
          <a:lstStyle/>
          <a:p>
            <a:pPr>
              <a:defRPr/>
            </a:pPr>
            <a:r>
              <a:rPr lang="it-IT" sz="3200" dirty="0">
                <a:solidFill>
                  <a:srgbClr val="FF0000"/>
                </a:solidFill>
                <a:latin typeface="Algerian" pitchFamily="82" charset="0"/>
              </a:rPr>
              <a:t>LUNCH</a:t>
            </a:r>
            <a:endParaRPr lang="it-IT" dirty="0">
              <a:solidFill>
                <a:srgbClr val="FF0000"/>
              </a:solidFill>
              <a:latin typeface="Algerian" pitchFamily="82" charset="0"/>
            </a:endParaRPr>
          </a:p>
        </c:rich>
      </c:tx>
      <c:layout>
        <c:manualLayout>
          <c:xMode val="edge"/>
          <c:yMode val="edge"/>
          <c:x val="0.45922673357664251"/>
          <c:y val="2.0098365582380442E-2"/>
        </c:manualLayout>
      </c:layout>
      <c:spPr>
        <a:noFill/>
        <a:ln>
          <a:solidFill>
            <a:srgbClr val="FF0000"/>
          </a:solidFill>
        </a:ln>
      </c:spPr>
    </c:title>
    <c:plotArea>
      <c:layout>
        <c:manualLayout>
          <c:xMode val="edge"/>
          <c:yMode val="edge"/>
          <c:x val="1.9958941605839421E-2"/>
          <c:y val="0.14753055587066491"/>
          <c:w val="0.8292083269971614"/>
          <c:h val="0.81270033776419992"/>
        </c:manualLayout>
      </c:layout>
      <c:barChart>
        <c:barDir val="bar"/>
        <c:grouping val="clustered"/>
        <c:ser>
          <c:idx val="0"/>
          <c:order val="0"/>
          <c:cat>
            <c:strRef>
              <c:f>Foglio1!$A$35:$A$48</c:f>
              <c:strCache>
                <c:ptCount val="14"/>
                <c:pt idx="0">
                  <c:v>sandwich</c:v>
                </c:pt>
                <c:pt idx="1">
                  <c:v>fruit</c:v>
                </c:pt>
                <c:pt idx="2">
                  <c:v>toast</c:v>
                </c:pt>
                <c:pt idx="3">
                  <c:v>yoghurt</c:v>
                </c:pt>
                <c:pt idx="4">
                  <c:v>cream</c:v>
                </c:pt>
                <c:pt idx="5">
                  <c:v>eggs</c:v>
                </c:pt>
                <c:pt idx="6">
                  <c:v>sausages</c:v>
                </c:pt>
                <c:pt idx="7">
                  <c:v>baked beans</c:v>
                </c:pt>
                <c:pt idx="8">
                  <c:v>tuna salad</c:v>
                </c:pt>
                <c:pt idx="9">
                  <c:v>doughnut</c:v>
                </c:pt>
                <c:pt idx="10">
                  <c:v>chicken and potatoes</c:v>
                </c:pt>
                <c:pt idx="11">
                  <c:v>red borsch</c:v>
                </c:pt>
                <c:pt idx="12">
                  <c:v>pizza</c:v>
                </c:pt>
                <c:pt idx="13">
                  <c:v>bun</c:v>
                </c:pt>
              </c:strCache>
            </c:strRef>
          </c:cat>
          <c:val>
            <c:numRef>
              <c:f>Foglio1!$B$35:$B$48</c:f>
              <c:numCache>
                <c:formatCode>General</c:formatCode>
                <c:ptCount val="14"/>
                <c:pt idx="0">
                  <c:v>10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axId val="70869376"/>
        <c:axId val="70847104"/>
      </c:barChart>
      <c:valAx>
        <c:axId val="7084710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70869376"/>
        <c:crosses val="autoZero"/>
        <c:crossBetween val="between"/>
      </c:valAx>
      <c:catAx>
        <c:axId val="70869376"/>
        <c:scaling>
          <c:orientation val="minMax"/>
        </c:scaling>
        <c:axPos val="l"/>
        <c:numFmt formatCode="General" sourceLinked="1"/>
        <c:majorTickMark val="none"/>
        <c:tickLblPos val="nextTo"/>
        <c:crossAx val="70847104"/>
        <c:crosses val="autoZero"/>
        <c:auto val="1"/>
        <c:lblAlgn val="ctr"/>
        <c:lblOffset val="100"/>
      </c:cat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4"/>
  <c:chart>
    <c:title>
      <c:tx>
        <c:rich>
          <a:bodyPr/>
          <a:lstStyle/>
          <a:p>
            <a:pPr>
              <a:defRPr/>
            </a:pPr>
            <a:r>
              <a:rPr lang="en-US"/>
              <a:t>FAVOURITE SNACK</a:t>
            </a:r>
          </a:p>
        </c:rich>
      </c:tx>
      <c:layout/>
    </c:title>
    <c:view3D>
      <c:rAngAx val="1"/>
    </c:view3D>
    <c:plotArea>
      <c:layout/>
      <c:bar3DChart>
        <c:barDir val="bar"/>
        <c:grouping val="clustered"/>
        <c:shape val="box"/>
        <c:axId val="70876544"/>
        <c:axId val="70898816"/>
        <c:axId val="0"/>
      </c:bar3DChart>
      <c:catAx>
        <c:axId val="70876544"/>
        <c:scaling>
          <c:orientation val="minMax"/>
        </c:scaling>
        <c:axPos val="l"/>
        <c:tickLblPos val="nextTo"/>
        <c:crossAx val="70898816"/>
        <c:crosses val="autoZero"/>
        <c:auto val="1"/>
        <c:lblAlgn val="ctr"/>
        <c:lblOffset val="100"/>
      </c:catAx>
      <c:valAx>
        <c:axId val="70898816"/>
        <c:scaling>
          <c:orientation val="minMax"/>
        </c:scaling>
        <c:axPos val="b"/>
        <c:majorGridlines/>
        <c:numFmt formatCode="General" sourceLinked="1"/>
        <c:tickLblPos val="nextTo"/>
        <c:crossAx val="70876544"/>
        <c:crosses val="autoZero"/>
        <c:crossBetween val="between"/>
        <c:majorUnit val="1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sz="4400" i="0" dirty="0" smtClean="0">
                <a:solidFill>
                  <a:srgbClr val="7030A0"/>
                </a:solidFill>
                <a:latin typeface="Bradley Hand ITC" pitchFamily="66" charset="0"/>
              </a:rPr>
              <a:t>Snack</a:t>
            </a:r>
            <a:endParaRPr lang="it-IT" sz="2800" i="0" dirty="0">
              <a:solidFill>
                <a:srgbClr val="7030A0"/>
              </a:solidFill>
              <a:latin typeface="Bradley Hand ITC" pitchFamily="66" charset="0"/>
            </a:endParaRPr>
          </a:p>
        </c:rich>
      </c:tx>
      <c:layout/>
    </c:title>
    <c:view3D>
      <c:rotX val="30"/>
      <c:perspective val="0"/>
    </c:view3D>
    <c:floor>
      <c:spPr>
        <a:solidFill>
          <a:srgbClr val="CCCCCC"/>
        </a:solidFill>
        <a:ln>
          <a:solidFill>
            <a:srgbClr val="B3B3B3"/>
          </a:solidFill>
        </a:ln>
      </c:spPr>
    </c:floor>
    <c:sideWall>
      <c:spPr>
        <a:noFill/>
        <a:ln>
          <a:solidFill>
            <a:srgbClr val="B3B3B3"/>
          </a:solidFill>
          <a:prstDash val="solid"/>
        </a:ln>
      </c:spPr>
    </c:sideWall>
    <c:backWall>
      <c:spPr>
        <a:noFill/>
        <a:ln>
          <a:solidFill>
            <a:srgbClr val="B3B3B3"/>
          </a:solidFill>
          <a:prstDash val="solid"/>
        </a:ln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rgbClr val="004586"/>
              </a:solidFill>
              <a:ln>
                <a:solidFill>
                  <a:srgbClr val="000000"/>
                </a:solidFill>
              </a:ln>
            </c:spPr>
          </c:dPt>
          <c:dPt>
            <c:idx val="1"/>
            <c:spPr>
              <a:solidFill>
                <a:srgbClr val="FF420E"/>
              </a:solidFill>
              <a:ln>
                <a:solidFill>
                  <a:srgbClr val="000000"/>
                </a:solidFill>
              </a:ln>
            </c:spPr>
          </c:dPt>
          <c:dPt>
            <c:idx val="2"/>
            <c:spPr>
              <a:solidFill>
                <a:srgbClr val="FFD320"/>
              </a:solidFill>
              <a:ln>
                <a:solidFill>
                  <a:srgbClr val="000000"/>
                </a:solidFill>
              </a:ln>
            </c:spPr>
          </c:dPt>
          <c:dPt>
            <c:idx val="3"/>
            <c:spPr>
              <a:solidFill>
                <a:srgbClr val="579D1C"/>
              </a:solidFill>
              <a:ln>
                <a:solidFill>
                  <a:srgbClr val="000000"/>
                </a:solidFill>
              </a:ln>
            </c:spPr>
          </c:dPt>
          <c:dPt>
            <c:idx val="4"/>
            <c:spPr>
              <a:solidFill>
                <a:srgbClr val="7E0021"/>
              </a:solidFill>
              <a:ln>
                <a:solidFill>
                  <a:srgbClr val="000000"/>
                </a:solidFill>
              </a:ln>
            </c:spPr>
          </c:dPt>
          <c:dPt>
            <c:idx val="5"/>
            <c:spPr>
              <a:solidFill>
                <a:srgbClr val="83CAFF"/>
              </a:solidFill>
              <a:ln>
                <a:solidFill>
                  <a:srgbClr val="000000"/>
                </a:solidFill>
              </a:ln>
            </c:spPr>
          </c:dPt>
          <c:dPt>
            <c:idx val="6"/>
            <c:spPr>
              <a:solidFill>
                <a:srgbClr val="314004"/>
              </a:solidFill>
              <a:ln>
                <a:solidFill>
                  <a:srgbClr val="000000"/>
                </a:solidFill>
              </a:ln>
            </c:spPr>
          </c:dPt>
          <c:dPt>
            <c:idx val="7"/>
            <c:spPr>
              <a:solidFill>
                <a:srgbClr val="AECF00"/>
              </a:solidFill>
              <a:ln>
                <a:solidFill>
                  <a:srgbClr val="000000"/>
                </a:solidFill>
              </a:ln>
            </c:spPr>
          </c:dPt>
          <c:dPt>
            <c:idx val="8"/>
            <c:spPr>
              <a:solidFill>
                <a:srgbClr val="4B1F6F"/>
              </a:solidFill>
              <a:ln>
                <a:solidFill>
                  <a:srgbClr val="000000"/>
                </a:solidFill>
              </a:ln>
            </c:spPr>
          </c:dPt>
          <c:dPt>
            <c:idx val="9"/>
            <c:spPr>
              <a:solidFill>
                <a:srgbClr val="FF950E"/>
              </a:solidFill>
              <a:ln>
                <a:solidFill>
                  <a:srgbClr val="000000"/>
                </a:solidFill>
              </a:ln>
            </c:spPr>
          </c:dPt>
          <c:dPt>
            <c:idx val="10"/>
            <c:spPr>
              <a:solidFill>
                <a:srgbClr val="C5000B"/>
              </a:solidFill>
              <a:ln>
                <a:solidFill>
                  <a:srgbClr val="000000"/>
                </a:solidFill>
              </a:ln>
            </c:spPr>
          </c:dPt>
          <c:dPt>
            <c:idx val="11"/>
            <c:spPr>
              <a:solidFill>
                <a:srgbClr val="0084D1"/>
              </a:solidFill>
              <a:ln>
                <a:solidFill>
                  <a:srgbClr val="000000"/>
                </a:solidFill>
              </a:ln>
            </c:spPr>
          </c:dPt>
          <c:dPt>
            <c:idx val="12"/>
            <c:spPr>
              <a:solidFill>
                <a:srgbClr val="004586"/>
              </a:solidFill>
              <a:ln>
                <a:solidFill>
                  <a:srgbClr val="000000"/>
                </a:solidFill>
              </a:ln>
            </c:spPr>
          </c:dPt>
          <c:dPt>
            <c:idx val="13"/>
            <c:spPr>
              <a:solidFill>
                <a:srgbClr val="FF420E"/>
              </a:solidFill>
              <a:ln>
                <a:solidFill>
                  <a:srgbClr val="000000"/>
                </a:solidFill>
              </a:ln>
            </c:spPr>
          </c:dPt>
          <c:dLbls>
            <c:showCatName val="1"/>
            <c:showPercent val="1"/>
            <c:showLeaderLines val="1"/>
          </c:dLbls>
          <c:cat>
            <c:strRef>
              <c:f>Foglio1!$A$73:$A$86</c:f>
              <c:strCache>
                <c:ptCount val="14"/>
                <c:pt idx="0">
                  <c:v>fruit</c:v>
                </c:pt>
                <c:pt idx="1">
                  <c:v>chips/crisps</c:v>
                </c:pt>
                <c:pt idx="2">
                  <c:v>bars</c:v>
                </c:pt>
                <c:pt idx="3">
                  <c:v>sweets</c:v>
                </c:pt>
                <c:pt idx="4">
                  <c:v>sandwich</c:v>
                </c:pt>
                <c:pt idx="5">
                  <c:v>ice cream</c:v>
                </c:pt>
                <c:pt idx="6">
                  <c:v>vegetables</c:v>
                </c:pt>
                <c:pt idx="7">
                  <c:v>omelette</c:v>
                </c:pt>
                <c:pt idx="8">
                  <c:v>pancakes</c:v>
                </c:pt>
                <c:pt idx="9">
                  <c:v>chocolate</c:v>
                </c:pt>
                <c:pt idx="10">
                  <c:v>pop corn</c:v>
                </c:pt>
                <c:pt idx="11">
                  <c:v>cheese cream</c:v>
                </c:pt>
                <c:pt idx="12">
                  <c:v>juice</c:v>
                </c:pt>
                <c:pt idx="13">
                  <c:v>yoghurt</c:v>
                </c:pt>
              </c:strCache>
            </c:strRef>
          </c:cat>
          <c:val>
            <c:numRef>
              <c:f>Foglio1!$B$73:$B$86</c:f>
              <c:numCache>
                <c:formatCode>General</c:formatCode>
                <c:ptCount val="14"/>
                <c:pt idx="0">
                  <c:v>8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spPr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300" b="0"/>
            </a:pPr>
            <a:r>
              <a:rPr lang="it-IT"/>
              <a:t>Dinner</a:t>
            </a:r>
          </a:p>
        </c:rich>
      </c:tx>
      <c:layout>
        <c:manualLayout>
          <c:xMode val="edge"/>
          <c:yMode val="edge"/>
          <c:x val="0.46429736761554941"/>
          <c:y val="2.0074082925080654E-2"/>
        </c:manualLayout>
      </c:layout>
    </c:title>
    <c:plotArea>
      <c:layout>
        <c:manualLayout>
          <c:layoutTarget val="inner"/>
          <c:xMode val="edge"/>
          <c:yMode val="edge"/>
          <c:x val="4.3974582534307777E-2"/>
          <c:y val="0.11351687946881076"/>
          <c:w val="0.9300206981832938"/>
          <c:h val="0.75584262928261758"/>
        </c:manualLayout>
      </c:layout>
      <c:lineChart>
        <c:grouping val="standard"/>
        <c:ser>
          <c:idx val="0"/>
          <c:order val="0"/>
          <c:spPr>
            <a:ln w="31680">
              <a:solidFill>
                <a:srgbClr val="004586"/>
              </a:solidFill>
            </a:ln>
          </c:spPr>
          <c:marker>
            <c:symbol val="square"/>
            <c:size val="7"/>
          </c:marker>
          <c:cat>
            <c:strRef>
              <c:f>Foglio1!$A$54:$A$68</c:f>
              <c:strCache>
                <c:ptCount val="15"/>
                <c:pt idx="0">
                  <c:v>chips</c:v>
                </c:pt>
                <c:pt idx="1">
                  <c:v>potatoes</c:v>
                </c:pt>
                <c:pt idx="2">
                  <c:v>soup</c:v>
                </c:pt>
                <c:pt idx="3">
                  <c:v>chop</c:v>
                </c:pt>
                <c:pt idx="4">
                  <c:v>chicken</c:v>
                </c:pt>
                <c:pt idx="5">
                  <c:v>spaghetti</c:v>
                </c:pt>
                <c:pt idx="6">
                  <c:v>pancakes</c:v>
                </c:pt>
                <c:pt idx="7">
                  <c:v>salad</c:v>
                </c:pt>
                <c:pt idx="8">
                  <c:v>sandwich</c:v>
                </c:pt>
                <c:pt idx="9">
                  <c:v>eggs</c:v>
                </c:pt>
                <c:pt idx="10">
                  <c:v>omelette</c:v>
                </c:pt>
                <c:pt idx="11">
                  <c:v>fish</c:v>
                </c:pt>
                <c:pt idx="12">
                  <c:v>nuggets</c:v>
                </c:pt>
                <c:pt idx="13">
                  <c:v>toast</c:v>
                </c:pt>
                <c:pt idx="14">
                  <c:v>borsch</c:v>
                </c:pt>
              </c:strCache>
            </c:strRef>
          </c:cat>
          <c:val>
            <c:numRef>
              <c:f>Foglio1!$B$54:$B$68</c:f>
              <c:numCache>
                <c:formatCode>General</c:formatCode>
                <c:ptCount val="15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marker val="1"/>
        <c:axId val="71220224"/>
        <c:axId val="71218688"/>
      </c:lineChart>
      <c:valAx>
        <c:axId val="71218688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numFmt formatCode="General" sourceLinked="1"/>
        <c:maj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800" b="0"/>
            </a:pPr>
            <a:endParaRPr lang="it-IT"/>
          </a:p>
        </c:txPr>
        <c:crossAx val="71220224"/>
        <c:crosses val="autoZero"/>
        <c:crossBetween val="between"/>
      </c:valAx>
      <c:catAx>
        <c:axId val="71220224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800" b="0"/>
            </a:pPr>
            <a:endParaRPr lang="it-IT"/>
          </a:p>
        </c:txPr>
        <c:crossAx val="71218688"/>
        <c:crosses val="autoZero"/>
        <c:auto val="1"/>
        <c:lblAlgn val="ctr"/>
        <c:lblOffset val="100"/>
      </c:catAx>
      <c:spPr>
        <a:gradFill rotWithShape="1">
          <a:gsLst>
            <a:gs pos="0">
              <a:schemeClr val="accent1">
                <a:tint val="62000"/>
                <a:satMod val="180000"/>
              </a:schemeClr>
            </a:gs>
            <a:gs pos="65000">
              <a:schemeClr val="accent1">
                <a:tint val="32000"/>
                <a:satMod val="250000"/>
              </a:schemeClr>
            </a:gs>
            <a:gs pos="100000">
              <a:schemeClr val="accent1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c:spPr>
    </c:plotArea>
    <c:plotVisOnly val="1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304C-B443-4CA7-A396-28B22C82E899}" type="datetimeFigureOut">
              <a:rPr lang="sl-SI" smtClean="0"/>
              <a:pPr/>
              <a:t>2.3.2012</a:t>
            </a:fld>
            <a:endParaRPr lang="sl-SI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1DC-C6AC-453C-8BD9-6372A1E06C48}" type="slidenum">
              <a:rPr lang="sl-SI" smtClean="0"/>
              <a:pPr/>
              <a:t>‹N›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304C-B443-4CA7-A396-28B22C82E899}" type="datetimeFigureOut">
              <a:rPr lang="sl-SI" smtClean="0"/>
              <a:pPr/>
              <a:t>2.3.2012</a:t>
            </a:fld>
            <a:endParaRPr lang="sl-SI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1DC-C6AC-453C-8BD9-6372A1E06C48}" type="slidenum">
              <a:rPr lang="sl-SI" smtClean="0"/>
              <a:pPr/>
              <a:t>‹N›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304C-B443-4CA7-A396-28B22C82E899}" type="datetimeFigureOut">
              <a:rPr lang="sl-SI" smtClean="0"/>
              <a:pPr/>
              <a:t>2.3.2012</a:t>
            </a:fld>
            <a:endParaRPr lang="sl-SI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1DC-C6AC-453C-8BD9-6372A1E06C48}" type="slidenum">
              <a:rPr lang="sl-SI" smtClean="0"/>
              <a:pPr/>
              <a:t>‹N›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304C-B443-4CA7-A396-28B22C82E899}" type="datetimeFigureOut">
              <a:rPr lang="sl-SI" smtClean="0"/>
              <a:pPr/>
              <a:t>2.3.2012</a:t>
            </a:fld>
            <a:endParaRPr lang="sl-SI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1DC-C6AC-453C-8BD9-6372A1E06C48}" type="slidenum">
              <a:rPr lang="sl-SI" smtClean="0"/>
              <a:pPr/>
              <a:t>‹N›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304C-B443-4CA7-A396-28B22C82E899}" type="datetimeFigureOut">
              <a:rPr lang="sl-SI" smtClean="0"/>
              <a:pPr/>
              <a:t>2.3.2012</a:t>
            </a:fld>
            <a:endParaRPr lang="sl-SI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1DC-C6AC-453C-8BD9-6372A1E06C48}" type="slidenum">
              <a:rPr lang="sl-SI" smtClean="0"/>
              <a:pPr/>
              <a:t>‹N›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304C-B443-4CA7-A396-28B22C82E899}" type="datetimeFigureOut">
              <a:rPr lang="sl-SI" smtClean="0"/>
              <a:pPr/>
              <a:t>2.3.2012</a:t>
            </a:fld>
            <a:endParaRPr lang="sl-SI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1DC-C6AC-453C-8BD9-6372A1E06C48}" type="slidenum">
              <a:rPr lang="sl-SI" smtClean="0"/>
              <a:pPr/>
              <a:t>‹N›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304C-B443-4CA7-A396-28B22C82E899}" type="datetimeFigureOut">
              <a:rPr lang="sl-SI" smtClean="0"/>
              <a:pPr/>
              <a:t>2.3.2012</a:t>
            </a:fld>
            <a:endParaRPr lang="sl-SI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1DC-C6AC-453C-8BD9-6372A1E06C48}" type="slidenum">
              <a:rPr lang="sl-SI" smtClean="0"/>
              <a:pPr/>
              <a:t>‹N›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304C-B443-4CA7-A396-28B22C82E899}" type="datetimeFigureOut">
              <a:rPr lang="sl-SI" smtClean="0"/>
              <a:pPr/>
              <a:t>2.3.2012</a:t>
            </a:fld>
            <a:endParaRPr lang="sl-SI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1DC-C6AC-453C-8BD9-6372A1E06C48}" type="slidenum">
              <a:rPr lang="sl-SI" smtClean="0"/>
              <a:pPr/>
              <a:t>‹N›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304C-B443-4CA7-A396-28B22C82E899}" type="datetimeFigureOut">
              <a:rPr lang="sl-SI" smtClean="0"/>
              <a:pPr/>
              <a:t>2.3.2012</a:t>
            </a:fld>
            <a:endParaRPr lang="sl-SI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1DC-C6AC-453C-8BD9-6372A1E06C48}" type="slidenum">
              <a:rPr lang="sl-SI" smtClean="0"/>
              <a:pPr/>
              <a:t>‹N›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304C-B443-4CA7-A396-28B22C82E899}" type="datetimeFigureOut">
              <a:rPr lang="sl-SI" smtClean="0"/>
              <a:pPr/>
              <a:t>2.3.2012</a:t>
            </a:fld>
            <a:endParaRPr lang="sl-SI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1DC-C6AC-453C-8BD9-6372A1E06C48}" type="slidenum">
              <a:rPr lang="sl-SI" smtClean="0"/>
              <a:pPr/>
              <a:t>‹N›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304C-B443-4CA7-A396-28B22C82E899}" type="datetimeFigureOut">
              <a:rPr lang="sl-SI" smtClean="0"/>
              <a:pPr/>
              <a:t>2.3.2012</a:t>
            </a:fld>
            <a:endParaRPr lang="sl-SI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1F11DC-C6AC-453C-8BD9-6372A1E06C48}" type="slidenum">
              <a:rPr lang="sl-SI" smtClean="0"/>
              <a:pPr/>
              <a:t>‹N›</a:t>
            </a:fld>
            <a:endParaRPr lang="sl-SI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AD304C-B443-4CA7-A396-28B22C82E899}" type="datetimeFigureOut">
              <a:rPr lang="sl-SI" smtClean="0"/>
              <a:pPr/>
              <a:t>2.3.2012</a:t>
            </a:fld>
            <a:endParaRPr lang="sl-SI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1F11DC-C6AC-453C-8BD9-6372A1E06C48}" type="slidenum">
              <a:rPr lang="sl-SI" smtClean="0"/>
              <a:pPr/>
              <a:t>‹N›</a:t>
            </a:fld>
            <a:endParaRPr lang="sl-SI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l-SI" sz="4400" dirty="0" smtClean="0"/>
              <a:t>FAVOURITE FOOD</a:t>
            </a:r>
            <a:br>
              <a:rPr lang="sl-SI" sz="4400" dirty="0" smtClean="0"/>
            </a:br>
            <a:r>
              <a:rPr lang="sl-SI" sz="4400" dirty="0" smtClean="0"/>
              <a:t>of pupils of </a:t>
            </a:r>
            <a:r>
              <a:rPr lang="pl-PL" sz="4400" dirty="0" smtClean="0"/>
              <a:t>Szkoła Podstawowa Nr 11 im. Jana Pawła II</a:t>
            </a:r>
            <a:r>
              <a:rPr lang="pl-PL" sz="4400" smtClean="0"/>
              <a:t/>
            </a:r>
            <a:br>
              <a:rPr lang="pl-PL" sz="4400" smtClean="0"/>
            </a:br>
            <a:r>
              <a:rPr lang="en-GB" sz="4400" smtClean="0"/>
              <a:t> </a:t>
            </a:r>
            <a:r>
              <a:rPr lang="en-US" sz="4400" dirty="0" err="1" smtClean="0"/>
              <a:t>Siedlce</a:t>
            </a:r>
            <a:r>
              <a:rPr lang="en-US" sz="4400" dirty="0" smtClean="0"/>
              <a:t>, </a:t>
            </a:r>
            <a:r>
              <a:rPr lang="it-IT" sz="4400" dirty="0" err="1" smtClean="0"/>
              <a:t>Poland</a:t>
            </a:r>
            <a:endParaRPr lang="sl-SI" sz="4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99592" y="4077072"/>
            <a:ext cx="7772400" cy="914400"/>
          </a:xfrm>
        </p:spPr>
        <p:txBody>
          <a:bodyPr>
            <a:normAutofit/>
          </a:bodyPr>
          <a:lstStyle/>
          <a:p>
            <a:r>
              <a:rPr lang="sl-SI" sz="2000" dirty="0" smtClean="0"/>
              <a:t>presented by the </a:t>
            </a:r>
            <a:r>
              <a:rPr lang="sl-SI" sz="2000" dirty="0"/>
              <a:t>C</a:t>
            </a:r>
            <a:r>
              <a:rPr lang="sl-SI" sz="2000" dirty="0" smtClean="0"/>
              <a:t>lass </a:t>
            </a:r>
            <a:r>
              <a:rPr lang="it-IT" sz="2000" dirty="0" smtClean="0"/>
              <a:t>5°D</a:t>
            </a:r>
            <a:r>
              <a:rPr lang="sl-SI" sz="2000" dirty="0" smtClean="0"/>
              <a:t> of</a:t>
            </a:r>
            <a:r>
              <a:rPr lang="it-IT" sz="2000" dirty="0" smtClean="0"/>
              <a:t> </a:t>
            </a:r>
            <a:r>
              <a:rPr lang="en-GB" sz="2000" dirty="0" err="1" smtClean="0"/>
              <a:t>Istituto</a:t>
            </a:r>
            <a:r>
              <a:rPr lang="en-GB" sz="2000" dirty="0" smtClean="0"/>
              <a:t> </a:t>
            </a:r>
            <a:r>
              <a:rPr lang="en-GB" sz="2000" dirty="0" err="1" smtClean="0"/>
              <a:t>Comprensivo</a:t>
            </a:r>
            <a:r>
              <a:rPr lang="en-GB" sz="2000" dirty="0" smtClean="0"/>
              <a:t> </a:t>
            </a:r>
            <a:r>
              <a:rPr lang="en-GB" sz="2000" dirty="0" err="1" smtClean="0"/>
              <a:t>Statale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Carpenedolo,</a:t>
            </a:r>
            <a:r>
              <a:rPr lang="sl-SI" sz="2000" dirty="0" smtClean="0"/>
              <a:t> </a:t>
            </a:r>
            <a:r>
              <a:rPr lang="en-GB" sz="2000" dirty="0" smtClean="0"/>
              <a:t>Ital</a:t>
            </a:r>
            <a:r>
              <a:rPr lang="sl-SI" sz="2000" dirty="0" smtClean="0"/>
              <a:t>y</a:t>
            </a:r>
            <a:r>
              <a:rPr lang="it-IT" sz="2000" dirty="0" smtClean="0"/>
              <a:t> </a:t>
            </a:r>
            <a:endParaRPr lang="sl-SI" sz="2000" dirty="0"/>
          </a:p>
        </p:txBody>
      </p:sp>
    </p:spTree>
  </p:cSld>
  <p:clrMapOvr>
    <a:masterClrMapping/>
  </p:clrMapOvr>
  <p:transition advClick="0" advTm="7000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kon 2"/>
          <p:cNvGraphicFramePr/>
          <p:nvPr/>
        </p:nvGraphicFramePr>
        <p:xfrm>
          <a:off x="395536" y="332656"/>
          <a:ext cx="849694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/>
          <p:nvPr/>
        </p:nvGraphicFramePr>
        <p:xfrm>
          <a:off x="323528" y="332656"/>
          <a:ext cx="849694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700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/>
        </p:nvGraphicFramePr>
        <p:xfrm>
          <a:off x="395536" y="476672"/>
          <a:ext cx="8136904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700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395536" y="332656"/>
          <a:ext cx="849694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/>
          <p:nvPr/>
        </p:nvGraphicFramePr>
        <p:xfrm>
          <a:off x="467544" y="548680"/>
          <a:ext cx="820891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7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323528" y="548680"/>
          <a:ext cx="842493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fico 2"/>
          <p:cNvGraphicFramePr/>
          <p:nvPr/>
        </p:nvGraphicFramePr>
        <p:xfrm>
          <a:off x="395536" y="476672"/>
          <a:ext cx="8352928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7000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/>
        </p:nvGraphicFramePr>
        <p:xfrm>
          <a:off x="467544" y="548680"/>
          <a:ext cx="828092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/>
        </p:nvGraphicFramePr>
        <p:xfrm>
          <a:off x="467544" y="404664"/>
          <a:ext cx="828092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7000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/>
        </p:nvGraphicFramePr>
        <p:xfrm>
          <a:off x="395537" y="404664"/>
          <a:ext cx="4608512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/>
          <p:nvPr/>
        </p:nvGraphicFramePr>
        <p:xfrm>
          <a:off x="5004048" y="404664"/>
          <a:ext cx="396044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7000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38</Words>
  <Application>Microsoft Office PowerPoint</Application>
  <PresentationFormat>Presentazione su schermo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Equinozio</vt:lpstr>
      <vt:lpstr>FAVOURITE FOOD of pupils of Szkoła Podstawowa Nr 11 im. Jana Pawła II  Siedlce, Poland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FAVOURITE FOOD for pupils of</dc:title>
  <dc:creator>Nina</dc:creator>
  <cp:lastModifiedBy>computer</cp:lastModifiedBy>
  <cp:revision>22</cp:revision>
  <dcterms:created xsi:type="dcterms:W3CDTF">2011-04-18T10:58:15Z</dcterms:created>
  <dcterms:modified xsi:type="dcterms:W3CDTF">2012-03-02T21:32:46Z</dcterms:modified>
</cp:coreProperties>
</file>