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5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01CF5"/>
    <a:srgbClr val="1C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6B42B-47AC-4232-8CA8-FF099C42255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C1175-E697-4237-8A36-411B87318C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45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016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21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83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01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920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84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12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31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22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35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71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18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35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25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32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58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08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A99BB-C315-4804-91A0-CCF439CB251E}" type="datetimeFigureOut">
              <a:rPr lang="pl-PL" smtClean="0"/>
              <a:t>2018-01-15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73288-74B4-411D-A127-7402DD4D0C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969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2" r:id="rId17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225455" y="1443642"/>
            <a:ext cx="11589692" cy="2427317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01CF5"/>
                </a:solidFill>
                <a:latin typeface="Castellar" panose="020A0402060406010301" pitchFamily="18" charset="0"/>
              </a:rPr>
              <a:t>Czytam,</a:t>
            </a:r>
            <a:r>
              <a:rPr lang="pl-PL" dirty="0" smtClean="0">
                <a:latin typeface="Castellar" panose="020A0402060406010301" pitchFamily="18" charset="0"/>
              </a:rPr>
              <a:t> </a:t>
            </a:r>
            <a:r>
              <a:rPr lang="pl-PL" sz="4000" dirty="0" smtClean="0">
                <a:solidFill>
                  <a:srgbClr val="1CF4F4"/>
                </a:solidFill>
                <a:latin typeface="Cooper Black" panose="0208090404030B020404" pitchFamily="18" charset="0"/>
              </a:rPr>
              <a:t>rozumiem,</a:t>
            </a:r>
            <a:r>
              <a:rPr lang="pl-PL" sz="4000" dirty="0" smtClean="0">
                <a:latin typeface="Cooper Black" panose="0208090404030B020404" pitchFamily="18" charset="0"/>
              </a:rPr>
              <a:t> </a:t>
            </a:r>
            <a:r>
              <a:rPr lang="pl-PL" sz="9600" b="1" dirty="0" smtClean="0">
                <a:latin typeface="Kunstler Script" panose="030304020206070D0D06" pitchFamily="66" charset="0"/>
              </a:rPr>
              <a:t>umiem</a:t>
            </a:r>
            <a:r>
              <a:rPr lang="pl-PL" dirty="0" smtClean="0">
                <a:latin typeface="Castellar" panose="020A0402060406010301" pitchFamily="18" charset="0"/>
              </a:rPr>
              <a:t>  </a:t>
            </a:r>
            <a:endParaRPr lang="pl-PL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0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83384" y="2187479"/>
            <a:ext cx="10623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 smtClean="0">
                <a:ln w="12700">
                  <a:solidFill>
                    <a:srgbClr val="9933FF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Czy wiesz, że… ?</a:t>
            </a:r>
            <a:endParaRPr lang="pl-PL" sz="6600" b="1" dirty="0">
              <a:ln w="12700">
                <a:solidFill>
                  <a:srgbClr val="9933FF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40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781993" y="1994747"/>
            <a:ext cx="73279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Jedna, drukowana w średniowieczu książka kosztowała tyle, </a:t>
            </a:r>
            <a:r>
              <a:rPr lang="pl-PL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/>
            </a:r>
            <a:br>
              <a:rPr lang="pl-PL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</a:br>
            <a:r>
              <a:rPr lang="pl-PL" sz="3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że </a:t>
            </a:r>
            <a:r>
              <a:rPr lang="pl-PL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z powodzeniem można było kupić za nią kilka wsi.</a:t>
            </a:r>
          </a:p>
        </p:txBody>
      </p:sp>
    </p:spTree>
    <p:extLst>
      <p:ext uri="{BB962C8B-B14F-4D97-AF65-F5344CB8AC3E}">
        <p14:creationId xmlns:p14="http://schemas.microsoft.com/office/powerpoint/2010/main" val="242267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23557" y="137960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Pomysłodawcą książki był ponoć Juliusz Cezar. To on wpadł na pomysł, żeby zamiast zwijać papirus, składać go na dwie części.</a:t>
            </a:r>
          </a:p>
        </p:txBody>
      </p:sp>
    </p:spTree>
    <p:extLst>
      <p:ext uri="{BB962C8B-B14F-4D97-AF65-F5344CB8AC3E}">
        <p14:creationId xmlns:p14="http://schemas.microsoft.com/office/powerpoint/2010/main" val="301297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31375" y="216100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dirty="0">
                <a:ln w="0">
                  <a:solidFill>
                    <a:srgbClr val="002060"/>
                  </a:solidFill>
                </a:ln>
                <a:solidFill>
                  <a:srgbClr val="9933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Najmniejsza, wydana na świecie książka to "Stary król Cole". Wielkość książki to 1mm x 1mm, a nakład wynosił 85 egzemplarzy.</a:t>
            </a:r>
          </a:p>
        </p:txBody>
      </p:sp>
    </p:spTree>
    <p:extLst>
      <p:ext uri="{BB962C8B-B14F-4D97-AF65-F5344CB8AC3E}">
        <p14:creationId xmlns:p14="http://schemas.microsoft.com/office/powerpoint/2010/main" val="390194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65120" y="181736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4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01CF5"/>
                </a:solidFill>
              </a:rPr>
              <a:t>Największa książka świata mierzy 2,74 x 3,07m.i waży 252,6kg. Wydano ją w Denver w 1976 roku.</a:t>
            </a:r>
          </a:p>
        </p:txBody>
      </p:sp>
    </p:spTree>
    <p:extLst>
      <p:ext uri="{BB962C8B-B14F-4D97-AF65-F5344CB8AC3E}">
        <p14:creationId xmlns:p14="http://schemas.microsoft.com/office/powerpoint/2010/main" val="227486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881744" y="1321724"/>
            <a:ext cx="7176655" cy="2865520"/>
          </a:xfrm>
          <a:prstGeom prst="rect">
            <a:avLst/>
          </a:prstGeom>
        </p:spPr>
        <p:txBody>
          <a:bodyPr>
            <a:prstTxWarp prst="textWave2">
              <a:avLst>
                <a:gd name="adj1" fmla="val 12500"/>
                <a:gd name="adj2" fmla="val -272"/>
              </a:avLst>
            </a:prstTxWarp>
            <a:spAutoFit/>
          </a:bodyPr>
          <a:lstStyle/>
          <a:p>
            <a:r>
              <a:rPr lang="pl-PL" sz="3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Najdłuższa książka świata to </a:t>
            </a:r>
            <a:r>
              <a:rPr lang="pl-PL" sz="3600" b="1" i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"Tu-sza-</a:t>
            </a:r>
            <a:r>
              <a:rPr lang="pl-PL" sz="3600" b="1" i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czi</a:t>
            </a:r>
            <a:r>
              <a:rPr lang="pl-PL" sz="3600" b="1" i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</a:t>
            </a:r>
            <a:r>
              <a:rPr lang="pl-PL" sz="3600" b="1" i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czeng</a:t>
            </a:r>
            <a:r>
              <a:rPr lang="pl-PL" sz="3600" b="1" i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". </a:t>
            </a:r>
            <a:r>
              <a:rPr lang="pl-PL" sz="3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 chiński słownik, który ma 5020 tomów, a każdy </a:t>
            </a:r>
            <a:r>
              <a:rPr lang="pl-PL" sz="36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pl-PL" sz="36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pl-PL" sz="36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 </a:t>
            </a:r>
            <a:r>
              <a:rPr lang="pl-PL" sz="3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tomów liczy sobie 170 stron</a:t>
            </a:r>
            <a:r>
              <a:rPr lang="pl-PL" sz="36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pl-PL" sz="36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9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64626" y="2246945"/>
            <a:ext cx="6096000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3200" b="1" dirty="0">
                <a:ln/>
                <a:solidFill>
                  <a:srgbClr val="1CF4F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W Japonii wydrukowano zapachową książkę kucharską. Żeby poznać zapach danej potrawy, wystarczy tylko potrzeć dłonią konkretną stronę</a:t>
            </a:r>
            <a:r>
              <a:rPr lang="pl-PL" sz="3200" b="1" dirty="0" smtClean="0">
                <a:ln/>
                <a:solidFill>
                  <a:srgbClr val="1CF4F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.</a:t>
            </a:r>
            <a:endParaRPr lang="pl-PL" sz="3200" b="1" dirty="0">
              <a:ln/>
              <a:solidFill>
                <a:srgbClr val="1CF4F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767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21723" y="1172095"/>
            <a:ext cx="102662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1CF4F4"/>
                </a:solidFill>
              </a:rPr>
              <a:t>Ale przecież można obejrzeć film!</a:t>
            </a:r>
            <a:endParaRPr lang="pl-PL" sz="8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1CF4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9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16283" y="972589"/>
            <a:ext cx="9260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 smtClean="0">
                <a:ln w="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Książka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838009" y="2618509"/>
            <a:ext cx="226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accent5"/>
                </a:solidFill>
              </a:rPr>
              <a:t>VS</a:t>
            </a:r>
            <a:endParaRPr lang="pl-PL" sz="4000" dirty="0">
              <a:solidFill>
                <a:schemeClr val="accent5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256115" y="3790603"/>
            <a:ext cx="595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film</a:t>
            </a:r>
            <a:endParaRPr lang="pl-PL" sz="9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3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139739" y="565265"/>
            <a:ext cx="490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Książka…</a:t>
            </a:r>
            <a:endParaRPr lang="pl-PL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82138" y="2053243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1. Zajmuje czas na dłużej.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82136" y="2373248"/>
            <a:ext cx="913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2. Pozwala wyobrazić sobie bohaterów, miejsca i wydarzenia na swój sposób.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82136" y="2742580"/>
            <a:ext cx="832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3. Ma swój klimat.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82136" y="3079556"/>
            <a:ext cx="573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4. Trzyma napięcie.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82136" y="3448888"/>
            <a:ext cx="566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92D050"/>
                </a:solidFill>
              </a:rPr>
              <a:t>5. Jest poręczniejsza od np. telewizora.</a:t>
            </a: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82136" y="3785864"/>
            <a:ext cx="514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B050"/>
                </a:solidFill>
              </a:rPr>
              <a:t>6. Milej się do niej powraca.</a:t>
            </a:r>
            <a:endParaRPr lang="pl-P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1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512" y="1098421"/>
            <a:ext cx="6981204" cy="4645674"/>
          </a:xfrm>
        </p:spPr>
      </p:pic>
      <p:sp>
        <p:nvSpPr>
          <p:cNvPr id="5" name="pole tekstowe 4"/>
          <p:cNvSpPr txBox="1"/>
          <p:nvPr/>
        </p:nvSpPr>
        <p:spPr>
          <a:xfrm>
            <a:off x="3443062" y="2082430"/>
            <a:ext cx="58937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Prawdopodobnie najstarszą książką na świecie jest Złota Księga Etrusków. Jest wykonana z 6 połączonych ze sobą płytek 24-karatowego złota. Jej wiek ocenia się a około 2,5 tysiąca lat. Znajduje się aktualne w Muzeum Narodowym w Sofii (stolica Bułgarii.</a:t>
            </a:r>
          </a:p>
        </p:txBody>
      </p:sp>
    </p:spTree>
    <p:extLst>
      <p:ext uri="{BB962C8B-B14F-4D97-AF65-F5344CB8AC3E}">
        <p14:creationId xmlns:p14="http://schemas.microsoft.com/office/powerpoint/2010/main" val="306022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853738" y="1720734"/>
            <a:ext cx="8420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Książki to nudy….</a:t>
            </a:r>
            <a:endParaRPr lang="pl-PL" sz="66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70611" y="789709"/>
            <a:ext cx="70741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FFFF00"/>
                </a:solidFill>
              </a:rPr>
              <a:t>Zależy jaka... Nie każdy lubi fantastykę, a woli komiksy. Inny nienawidzi horrorów, ale lubi science </a:t>
            </a:r>
            <a:r>
              <a:rPr lang="pl-PL" sz="3600" dirty="0" err="1" smtClean="0">
                <a:solidFill>
                  <a:srgbClr val="FFFF00"/>
                </a:solidFill>
              </a:rPr>
              <a:t>fiction</a:t>
            </a:r>
            <a:r>
              <a:rPr lang="pl-PL" sz="3600" dirty="0" smtClean="0">
                <a:solidFill>
                  <a:srgbClr val="FFFF00"/>
                </a:solidFill>
              </a:rPr>
              <a:t>. Wszystko zależy od gustu. Może znajdziesz swój ulubiony gatunek i zaczniesz czytać?</a:t>
            </a:r>
            <a:endParaRPr lang="pl-PL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6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15294" y="399011"/>
            <a:ext cx="88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  <a:reflection blurRad="6350" stA="50000" endA="300" endPos="50000" dist="60007" dir="5400000" sy="-100000" algn="bl" rotWithShape="0"/>
                </a:effectLst>
              </a:rPr>
              <a:t>Podsumowując…</a:t>
            </a:r>
            <a:endParaRPr lang="pl-PL" sz="3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63782" y="1654233"/>
            <a:ext cx="89943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01CF5"/>
                </a:solidFill>
              </a:rPr>
              <a:t>Książki są z ludzkością już od dawna. Niektóre są bardzo drogie, cienkie, grube, a nawet zapachowe. Ponad to ma dużą przewagę nad ekranizacją. Słynni ludzie wypowiadają się o nich bardzo pozytywnie. Powstały o nich nawet przysłowia, a wzmianki są nawet w Biblii. Wystarczy znaleźć odpowiednią, aby zyskać dużo rozrywki. Mam nadzieję, że po obejrzeniu tej prezentacji sięgniesz po książkę. ;)</a:t>
            </a:r>
            <a:endParaRPr lang="pl-PL" sz="2800" dirty="0">
              <a:solidFill>
                <a:srgbClr val="F01C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3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68880" y="1014152"/>
            <a:ext cx="782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n w="22225">
                  <a:solidFill>
                    <a:srgbClr val="9933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Dziękuję za obejrzenie!</a:t>
            </a:r>
            <a:endParaRPr lang="pl-PL" sz="3600" b="1" dirty="0">
              <a:ln w="22225">
                <a:solidFill>
                  <a:srgbClr val="9933FF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390015" y="2809702"/>
            <a:ext cx="394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>
                <a:solidFill>
                  <a:srgbClr val="9933FF"/>
                </a:solidFill>
              </a:rPr>
              <a:t>Prezentację przygotowała</a:t>
            </a:r>
          </a:p>
          <a:p>
            <a:pPr algn="r"/>
            <a:r>
              <a:rPr lang="pl-PL" dirty="0" smtClean="0">
                <a:solidFill>
                  <a:srgbClr val="9933FF"/>
                </a:solidFill>
              </a:rPr>
              <a:t>Paulina </a:t>
            </a:r>
            <a:r>
              <a:rPr lang="pl-PL" dirty="0" err="1" smtClean="0">
                <a:solidFill>
                  <a:srgbClr val="9933FF"/>
                </a:solidFill>
              </a:rPr>
              <a:t>Noszczak</a:t>
            </a:r>
            <a:endParaRPr lang="pl-PL" dirty="0" smtClean="0">
              <a:solidFill>
                <a:srgbClr val="9933FF"/>
              </a:solidFill>
            </a:endParaRPr>
          </a:p>
          <a:p>
            <a:pPr algn="r"/>
            <a:r>
              <a:rPr lang="pl-PL" dirty="0" smtClean="0">
                <a:solidFill>
                  <a:srgbClr val="9933FF"/>
                </a:solidFill>
              </a:rPr>
              <a:t>Klasa 6E</a:t>
            </a:r>
            <a:endParaRPr lang="pl-PL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5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069" y="985233"/>
            <a:ext cx="7072938" cy="481400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478280" y="2036619"/>
            <a:ext cx="51705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7030A0"/>
                </a:solidFill>
              </a:rPr>
              <a:t>Najdroższą książką na świecie jest „Kodeks Leicester” Leonardo da Vinci. Ma 72 strony i zawiera przemyślenia autora. Po raz pierwszy został zakupiony w 1717 r. przez Thomasa </a:t>
            </a:r>
            <a:r>
              <a:rPr lang="pl-PL" dirty="0" err="1" smtClean="0">
                <a:solidFill>
                  <a:srgbClr val="7030A0"/>
                </a:solidFill>
              </a:rPr>
              <a:t>Cook’a</a:t>
            </a:r>
            <a:r>
              <a:rPr lang="pl-PL" dirty="0" smtClean="0">
                <a:solidFill>
                  <a:srgbClr val="7030A0"/>
                </a:solidFill>
              </a:rPr>
              <a:t>. W 1980r. Kupił go kolekcjoner Armand Hammer. W 1994 r. został sprzedany na aukcji, a jego nowym właścicielem został Bill Gates, który zapłacił z a niego 30,8 miliona dolarów.</a:t>
            </a:r>
            <a:endParaRPr lang="pl-P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4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9760" y="3058686"/>
            <a:ext cx="8610600" cy="1293028"/>
          </a:xfrm>
        </p:spPr>
        <p:txBody>
          <a:bodyPr>
            <a:noAutofit/>
          </a:bodyPr>
          <a:lstStyle/>
          <a:p>
            <a:r>
              <a:rPr lang="pl-PL" sz="80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01CF5"/>
                </a:solidFill>
              </a:rPr>
              <a:t>KTO CHCIAŁ TYLE PŁACIĆ ZA KSIĄŻKI? </a:t>
            </a:r>
            <a:r>
              <a:rPr lang="pl-PL" sz="80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CF4F4"/>
                </a:solidFill>
              </a:rPr>
              <a:t>I PO CO W OGÓLE  CZYTAĆ?</a:t>
            </a:r>
            <a:endParaRPr lang="pl-PL" sz="8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1CF4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657600" y="365760"/>
            <a:ext cx="5328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5 POWODÓW, </a:t>
            </a:r>
            <a:r>
              <a:rPr lang="pl-PL" sz="4000" smtClean="0"/>
              <a:t>ABY CZYTAĆ </a:t>
            </a:r>
            <a:r>
              <a:rPr lang="pl-PL" sz="4000" dirty="0" smtClean="0"/>
              <a:t>KSIĄŻKI</a:t>
            </a:r>
            <a:endParaRPr lang="pl-PL" sz="40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56953" y="2269375"/>
            <a:ext cx="477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1</a:t>
            </a:r>
            <a:r>
              <a:rPr lang="pl-PL" sz="3600" dirty="0" smtClean="0">
                <a:solidFill>
                  <a:srgbClr val="FF0000"/>
                </a:solidFill>
              </a:rPr>
              <a:t>. Poprawiają </a:t>
            </a:r>
            <a:r>
              <a:rPr lang="pl-PL" sz="3600" dirty="0" smtClean="0">
                <a:solidFill>
                  <a:srgbClr val="FF0000"/>
                </a:solidFill>
              </a:rPr>
              <a:t>sen. </a:t>
            </a:r>
            <a:endParaRPr lang="pl-PL" sz="3600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77735" y="2895717"/>
            <a:ext cx="539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FFC000"/>
                </a:solidFill>
              </a:rPr>
              <a:t>2</a:t>
            </a:r>
            <a:r>
              <a:rPr lang="pl-PL" sz="3600" dirty="0" smtClean="0">
                <a:solidFill>
                  <a:srgbClr val="FFC000"/>
                </a:solidFill>
              </a:rPr>
              <a:t>. Pogłębiają </a:t>
            </a:r>
            <a:r>
              <a:rPr lang="pl-PL" sz="3600" dirty="0" smtClean="0">
                <a:solidFill>
                  <a:srgbClr val="FFC000"/>
                </a:solidFill>
              </a:rPr>
              <a:t>wiedzę.</a:t>
            </a:r>
            <a:endParaRPr lang="pl-PL" sz="3600" dirty="0">
              <a:solidFill>
                <a:srgbClr val="FFC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77734" y="3586500"/>
            <a:ext cx="826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FFFF00"/>
                </a:solidFill>
              </a:rPr>
              <a:t>3</a:t>
            </a:r>
            <a:r>
              <a:rPr lang="pl-PL" sz="3600" dirty="0" smtClean="0">
                <a:solidFill>
                  <a:srgbClr val="FFFF00"/>
                </a:solidFill>
              </a:rPr>
              <a:t>. Wzbogacają </a:t>
            </a:r>
            <a:r>
              <a:rPr lang="pl-PL" sz="3600" dirty="0" smtClean="0">
                <a:solidFill>
                  <a:srgbClr val="FFFF00"/>
                </a:solidFill>
              </a:rPr>
              <a:t>słownictwo.</a:t>
            </a:r>
            <a:endParaRPr lang="pl-PL" sz="3600" dirty="0">
              <a:solidFill>
                <a:srgbClr val="FFFF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6953" y="4201788"/>
            <a:ext cx="722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92D050"/>
                </a:solidFill>
              </a:rPr>
              <a:t>4</a:t>
            </a:r>
            <a:r>
              <a:rPr lang="pl-PL" sz="3600" dirty="0" smtClean="0">
                <a:solidFill>
                  <a:srgbClr val="92D050"/>
                </a:solidFill>
              </a:rPr>
              <a:t>. Poprawiają </a:t>
            </a:r>
            <a:r>
              <a:rPr lang="pl-PL" sz="3600" dirty="0" smtClean="0">
                <a:solidFill>
                  <a:srgbClr val="92D050"/>
                </a:solidFill>
              </a:rPr>
              <a:t>pamięć.</a:t>
            </a:r>
            <a:endParaRPr lang="pl-PL" sz="3600" dirty="0">
              <a:solidFill>
                <a:srgbClr val="92D05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56953" y="4903625"/>
            <a:ext cx="690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6">
                    <a:lumMod val="75000"/>
                  </a:schemeClr>
                </a:solidFill>
              </a:rPr>
              <a:t>5. Rozwijają </a:t>
            </a:r>
            <a:r>
              <a:rPr lang="pl-PL" sz="3600" dirty="0" smtClean="0">
                <a:solidFill>
                  <a:schemeClr val="accent6">
                    <a:lumMod val="75000"/>
                  </a:schemeClr>
                </a:solidFill>
              </a:rPr>
              <a:t>wyobraźnię.</a:t>
            </a:r>
            <a:endParaRPr lang="pl-P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5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94345" y="789554"/>
            <a:ext cx="1122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769472" y="441130"/>
            <a:ext cx="6431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Przysłowia o książkach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75733" y="1605162"/>
            <a:ext cx="11015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F01CF5"/>
                </a:solidFill>
              </a:rPr>
              <a:t>1. Książka jest niczym ogród, który można włożyć do kieszeni. </a:t>
            </a:r>
            <a:endParaRPr lang="pl-PL" sz="3200" dirty="0">
              <a:solidFill>
                <a:srgbClr val="F01CF5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75733" y="2790102"/>
            <a:ext cx="848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1CF4F4"/>
                </a:solidFill>
              </a:rPr>
              <a:t>2. Kiedy przeczytam nową książkę, to tak jakbym znalazł nowego przyjaciela, a gdy przeczytam książkę, którą już czytałem – to jakbym spotkał się ze starym przyjacielem.</a:t>
            </a:r>
            <a:endParaRPr lang="pl-PL" sz="3600" dirty="0">
              <a:solidFill>
                <a:srgbClr val="1CF4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2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56706" y="384481"/>
            <a:ext cx="10823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Wzmianki o książkach w Biblii</a:t>
            </a:r>
            <a:endParaRPr lang="pl-PL" sz="4800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324792" y="160954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000" dirty="0"/>
              <a:t>Świat cały </a:t>
            </a:r>
            <a:r>
              <a:rPr lang="pl-PL" sz="4000" b="1" dirty="0">
                <a:ln w="22225">
                  <a:solidFill>
                    <a:srgbClr val="F01CF5"/>
                  </a:solidFill>
                  <a:prstDash val="solid"/>
                </a:ln>
                <a:solidFill>
                  <a:srgbClr val="1CF4F4"/>
                </a:solidFill>
              </a:rPr>
              <a:t>nie pomieściłby </a:t>
            </a:r>
            <a:r>
              <a:rPr lang="pl-PL" sz="4000" dirty="0"/>
              <a:t>ksiąg, które by </a:t>
            </a:r>
            <a:r>
              <a:rPr lang="pl-PL" sz="4000" dirty="0" smtClean="0"/>
              <a:t>należało </a:t>
            </a:r>
            <a:r>
              <a:rPr lang="pl-PL" sz="4000" b="1" dirty="0">
                <a:ln w="22225">
                  <a:solidFill>
                    <a:srgbClr val="F01CF5"/>
                  </a:solidFill>
                  <a:prstDash val="solid"/>
                </a:ln>
                <a:solidFill>
                  <a:srgbClr val="1CF4F4"/>
                </a:solidFill>
              </a:rPr>
              <a:t>napisać.</a:t>
            </a:r>
            <a:r>
              <a:rPr lang="pl-PL" sz="4000" dirty="0"/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136072" y="4640873"/>
            <a:ext cx="100431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/>
              <a:t>Tworzeniu wielu </a:t>
            </a:r>
            <a:r>
              <a:rPr lang="pl-PL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ksiąg</a:t>
            </a:r>
            <a:r>
              <a:rPr lang="pl-PL" sz="4400" dirty="0"/>
              <a:t> nie ma końca.</a:t>
            </a:r>
          </a:p>
        </p:txBody>
      </p:sp>
    </p:spTree>
    <p:extLst>
      <p:ext uri="{BB962C8B-B14F-4D97-AF65-F5344CB8AC3E}">
        <p14:creationId xmlns:p14="http://schemas.microsoft.com/office/powerpoint/2010/main" val="330311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045" y="521623"/>
            <a:ext cx="4105275" cy="5715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78777" y="3981487"/>
            <a:ext cx="4175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Książka jest to mędrzec łagodny i pełen słodyczy. Puste życie napełnia światłem</a:t>
            </a:r>
            <a:r>
              <a:rPr lang="pl-PL" dirty="0" smtClean="0">
                <a:solidFill>
                  <a:srgbClr val="FFFF00"/>
                </a:solidFill>
              </a:rPr>
              <a:t>, a </a:t>
            </a:r>
            <a:r>
              <a:rPr lang="pl-PL" dirty="0">
                <a:solidFill>
                  <a:srgbClr val="FFFF00"/>
                </a:solidFill>
              </a:rPr>
              <a:t>puste serce wzruszeniem.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11833" y="5444836"/>
            <a:ext cx="259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Kornel Makuszyński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341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6" y="619297"/>
            <a:ext cx="3855027" cy="545211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118264" y="4023051"/>
            <a:ext cx="3685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0B0F0"/>
                </a:solidFill>
              </a:rPr>
              <a:t>Gdy się ktoś zaczyta, zawsze się czegoś nauczy, albo zapomni o tym, co mu dolega, albo zaśnie - w każdym razie wygra.</a:t>
            </a:r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03520" y="5586153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Henryk Sienkiewicz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15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168</TotalTime>
  <Words>586</Words>
  <Application>Microsoft Office PowerPoint</Application>
  <PresentationFormat>Panoramiczny</PresentationFormat>
  <Paragraphs>46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1" baseType="lpstr">
      <vt:lpstr>Arial</vt:lpstr>
      <vt:lpstr>Calibri</vt:lpstr>
      <vt:lpstr>Castellar</vt:lpstr>
      <vt:lpstr>Century Gothic</vt:lpstr>
      <vt:lpstr>Cooper Black</vt:lpstr>
      <vt:lpstr>Courier New</vt:lpstr>
      <vt:lpstr>Kunstler Script</vt:lpstr>
      <vt:lpstr>Para</vt:lpstr>
      <vt:lpstr>Czytam, rozumiem, umiem  </vt:lpstr>
      <vt:lpstr>Prezentacja programu PowerPoint</vt:lpstr>
      <vt:lpstr>Prezentacja programu PowerPoint</vt:lpstr>
      <vt:lpstr>KTO CHCIAŁ TYLE PŁACIĆ ZA KSIĄŻKI? I PO CO W OGÓLE  CZYTAĆ?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Czytam, rozumiem, umiem</dc:title>
  <dc:creator>Klasa6</dc:creator>
  <cp:lastModifiedBy>Mariola</cp:lastModifiedBy>
  <cp:revision>21</cp:revision>
  <dcterms:created xsi:type="dcterms:W3CDTF">2017-11-21T13:31:04Z</dcterms:created>
  <dcterms:modified xsi:type="dcterms:W3CDTF">2018-01-15T19:21:50Z</dcterms:modified>
</cp:coreProperties>
</file>